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handoutMasterIdLst>
    <p:handoutMasterId r:id="rId9"/>
  </p:handoutMasterIdLst>
  <p:sldIdLst>
    <p:sldId id="336" r:id="rId2"/>
    <p:sldId id="338" r:id="rId3"/>
    <p:sldId id="343" r:id="rId4"/>
    <p:sldId id="346" r:id="rId5"/>
    <p:sldId id="347" r:id="rId6"/>
    <p:sldId id="344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36"/>
            <p14:sldId id="338"/>
            <p14:sldId id="343"/>
            <p14:sldId id="346"/>
            <p14:sldId id="347"/>
            <p14:sldId id="3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0000FF"/>
    <a:srgbClr val="99CCFF"/>
    <a:srgbClr val="3399FF"/>
    <a:srgbClr val="33CCFF"/>
    <a:srgbClr val="FA0606"/>
    <a:srgbClr val="0066CC"/>
    <a:srgbClr val="FFC000"/>
    <a:srgbClr val="66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84" autoAdjust="0"/>
    <p:restoredTop sz="91598" autoAdjust="0"/>
  </p:normalViewPr>
  <p:slideViewPr>
    <p:cSldViewPr snapToGrid="0">
      <p:cViewPr>
        <p:scale>
          <a:sx n="111" d="100"/>
          <a:sy n="111" d="100"/>
        </p:scale>
        <p:origin x="1064" y="2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2022/1/26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2022/1/26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2785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082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0306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2"/>
          <p:cNvSpPr/>
          <p:nvPr/>
        </p:nvSpPr>
        <p:spPr>
          <a:xfrm>
            <a:off x="1077427" y="2048256"/>
            <a:ext cx="9986813" cy="168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48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SWAN- SMT Profile </a:t>
            </a:r>
            <a:r>
              <a:rPr lang="en-US" altLang="zh-CN" sz="48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Verify</a:t>
            </a:r>
            <a:r>
              <a:rPr lang="en-US" altLang="zh-TW" sz="48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0497" y="543817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JBD-VN-ME</a:t>
            </a:r>
          </a:p>
          <a:p>
            <a:r>
              <a:rPr lang="en-US" dirty="0"/>
              <a:t>2022/01/24</a:t>
            </a:r>
          </a:p>
        </p:txBody>
      </p:sp>
    </p:spTree>
    <p:extLst>
      <p:ext uri="{BB962C8B-B14F-4D97-AF65-F5344CB8AC3E}">
        <p14:creationId xmlns:p14="http://schemas.microsoft.com/office/powerpoint/2010/main" val="310544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14648" y="4894935"/>
            <a:ext cx="85093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Summary:</a:t>
            </a:r>
          </a:p>
          <a:p>
            <a:r>
              <a:rPr lang="en-US" dirty="0"/>
              <a:t>- </a:t>
            </a:r>
            <a:r>
              <a:rPr lang="en-US" sz="2400" dirty="0"/>
              <a:t>Based on this verify method, we detect a low defect rate as above.</a:t>
            </a:r>
          </a:p>
          <a:p>
            <a:r>
              <a:rPr lang="en-US" sz="2400" dirty="0">
                <a:sym typeface="Wingdings" panose="05000000000000000000" pitchFamily="2" charset="2"/>
              </a:rPr>
              <a:t>-Some defect Picture on verify progress.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4648" y="560430"/>
            <a:ext cx="2613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Some defect Picture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48669" y="1179422"/>
            <a:ext cx="3803168" cy="3477769"/>
            <a:chOff x="1941995" y="2188963"/>
            <a:chExt cx="3387243" cy="229835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41995" y="2192206"/>
              <a:ext cx="1587018" cy="1948460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040" y="2188963"/>
              <a:ext cx="1667198" cy="1951703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1941995" y="4194124"/>
              <a:ext cx="3387243" cy="2931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Solder void defect</a:t>
              </a:r>
              <a:endPara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198508" y="1179421"/>
            <a:ext cx="4148319" cy="3477770"/>
            <a:chOff x="7016461" y="2703315"/>
            <a:chExt cx="3200398" cy="2298355"/>
          </a:xfrm>
        </p:grpSpPr>
        <p:grpSp>
          <p:nvGrpSpPr>
            <p:cNvPr id="10" name="Group 9"/>
            <p:cNvGrpSpPr/>
            <p:nvPr/>
          </p:nvGrpSpPr>
          <p:grpSpPr>
            <a:xfrm>
              <a:off x="7016461" y="2703315"/>
              <a:ext cx="1577181" cy="1943186"/>
              <a:chOff x="0" y="0"/>
              <a:chExt cx="3722267" cy="455204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3722267" cy="4552049"/>
              </a:xfrm>
              <a:prstGeom prst="rect">
                <a:avLst/>
              </a:prstGeom>
              <a:ln>
                <a:solidFill>
                  <a:srgbClr val="FA0606"/>
                </a:solidFill>
              </a:ln>
            </p:spPr>
          </p:pic>
          <p:sp>
            <p:nvSpPr>
              <p:cNvPr id="12" name="Oval 11"/>
              <p:cNvSpPr/>
              <p:nvPr/>
            </p:nvSpPr>
            <p:spPr>
              <a:xfrm>
                <a:off x="1368136" y="4070939"/>
                <a:ext cx="536863" cy="467591"/>
              </a:xfrm>
              <a:prstGeom prst="ellipse">
                <a:avLst/>
              </a:prstGeom>
              <a:noFill/>
              <a:ln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8701064" y="2703315"/>
              <a:ext cx="1515795" cy="1947194"/>
              <a:chOff x="-93364" y="0"/>
              <a:chExt cx="2476190" cy="3161905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3364" y="0"/>
                <a:ext cx="2476190" cy="3161905"/>
              </a:xfrm>
              <a:prstGeom prst="rect">
                <a:avLst/>
              </a:prstGeom>
              <a:ln>
                <a:solidFill>
                  <a:srgbClr val="FA0606"/>
                </a:solidFill>
              </a:ln>
            </p:spPr>
          </p:pic>
          <p:sp>
            <p:nvSpPr>
              <p:cNvPr id="16" name="Oval 15"/>
              <p:cNvSpPr/>
              <p:nvPr/>
            </p:nvSpPr>
            <p:spPr>
              <a:xfrm>
                <a:off x="1874885" y="2765026"/>
                <a:ext cx="432956" cy="381000"/>
              </a:xfrm>
              <a:prstGeom prst="ellipse">
                <a:avLst/>
              </a:prstGeom>
              <a:noFill/>
              <a:ln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7016461" y="4708476"/>
              <a:ext cx="3200398" cy="2931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Solder ball defect</a:t>
              </a:r>
              <a:endPara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18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96.1516T00- MIC SMT Solder and Stencil Verify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540093" y="1179420"/>
            <a:ext cx="3518555" cy="3520591"/>
            <a:chOff x="8540093" y="1609190"/>
            <a:chExt cx="3518555" cy="3520589"/>
          </a:xfrm>
        </p:grpSpPr>
        <p:grpSp>
          <p:nvGrpSpPr>
            <p:cNvPr id="5" name="Group 4"/>
            <p:cNvGrpSpPr/>
            <p:nvPr/>
          </p:nvGrpSpPr>
          <p:grpSpPr>
            <a:xfrm>
              <a:off x="8540093" y="1609190"/>
              <a:ext cx="3518555" cy="3520589"/>
              <a:chOff x="8540093" y="1609191"/>
              <a:chExt cx="3518555" cy="2665179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8540093" y="1609191"/>
                <a:ext cx="3518555" cy="2219305"/>
                <a:chOff x="8566363" y="1307425"/>
                <a:chExt cx="3100925" cy="1989415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rot="10800000">
                  <a:off x="8566363" y="1307426"/>
                  <a:ext cx="1585546" cy="1989414"/>
                </a:xfrm>
                <a:prstGeom prst="rect">
                  <a:avLst/>
                </a:prstGeom>
                <a:ln>
                  <a:solidFill>
                    <a:srgbClr val="FA0606"/>
                  </a:solidFill>
                </a:ln>
              </p:spPr>
            </p:pic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0800000">
                  <a:off x="10189142" y="1307425"/>
                  <a:ext cx="1478146" cy="1989414"/>
                </a:xfrm>
                <a:prstGeom prst="rect">
                  <a:avLst/>
                </a:prstGeom>
                <a:ln>
                  <a:solidFill>
                    <a:srgbClr val="FA0606"/>
                  </a:solidFill>
                </a:ln>
              </p:spPr>
            </p:pic>
          </p:grpSp>
          <p:sp>
            <p:nvSpPr>
              <p:cNvPr id="27" name="TextBox 26"/>
              <p:cNvSpPr txBox="1"/>
              <p:nvPr/>
            </p:nvSpPr>
            <p:spPr>
              <a:xfrm>
                <a:off x="8540093" y="3874260"/>
                <a:ext cx="3488430" cy="40011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O-ring Issue</a:t>
                </a:r>
                <a:endPara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endParaRPr>
              </a:p>
            </p:txBody>
          </p:sp>
        </p:grpSp>
        <p:sp>
          <p:nvSpPr>
            <p:cNvPr id="4" name="Oval 3"/>
            <p:cNvSpPr/>
            <p:nvPr/>
          </p:nvSpPr>
          <p:spPr>
            <a:xfrm rot="20187332">
              <a:off x="8974614" y="1865376"/>
              <a:ext cx="654017" cy="55548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9473109" y="2528366"/>
              <a:ext cx="301752" cy="40233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1038556" y="2649691"/>
              <a:ext cx="382299" cy="40233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3391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ight Arrow 35"/>
          <p:cNvSpPr/>
          <p:nvPr/>
        </p:nvSpPr>
        <p:spPr>
          <a:xfrm>
            <a:off x="462649" y="4183117"/>
            <a:ext cx="11383356" cy="245463"/>
          </a:xfrm>
          <a:prstGeom prst="rightArrow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57054" y="4503195"/>
            <a:ext cx="11388949" cy="1267986"/>
            <a:chOff x="706472" y="3060743"/>
            <a:chExt cx="8084716" cy="1101236"/>
          </a:xfrm>
        </p:grpSpPr>
        <p:sp>
          <p:nvSpPr>
            <p:cNvPr id="20" name="Freeform 19"/>
            <p:cNvSpPr/>
            <p:nvPr/>
          </p:nvSpPr>
          <p:spPr>
            <a:xfrm>
              <a:off x="2383975" y="3093062"/>
              <a:ext cx="1496927" cy="1068917"/>
            </a:xfrm>
            <a:custGeom>
              <a:avLst/>
              <a:gdLst>
                <a:gd name="connsiteX0" fmla="*/ 157177 w 1496926"/>
                <a:gd name="connsiteY0" fmla="*/ 0 h 2083184"/>
                <a:gd name="connsiteX1" fmla="*/ 1339749 w 1496926"/>
                <a:gd name="connsiteY1" fmla="*/ 0 h 2083184"/>
                <a:gd name="connsiteX2" fmla="*/ 1496926 w 1496926"/>
                <a:gd name="connsiteY2" fmla="*/ 157177 h 2083184"/>
                <a:gd name="connsiteX3" fmla="*/ 1496926 w 1496926"/>
                <a:gd name="connsiteY3" fmla="*/ 2083184 h 2083184"/>
                <a:gd name="connsiteX4" fmla="*/ 1496926 w 1496926"/>
                <a:gd name="connsiteY4" fmla="*/ 2083184 h 2083184"/>
                <a:gd name="connsiteX5" fmla="*/ 0 w 1496926"/>
                <a:gd name="connsiteY5" fmla="*/ 2083184 h 2083184"/>
                <a:gd name="connsiteX6" fmla="*/ 0 w 1496926"/>
                <a:gd name="connsiteY6" fmla="*/ 2083184 h 2083184"/>
                <a:gd name="connsiteX7" fmla="*/ 0 w 1496926"/>
                <a:gd name="connsiteY7" fmla="*/ 157177 h 2083184"/>
                <a:gd name="connsiteX8" fmla="*/ 157177 w 1496926"/>
                <a:gd name="connsiteY8" fmla="*/ 0 h 208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926" h="2083184">
                  <a:moveTo>
                    <a:pt x="1339749" y="2083184"/>
                  </a:moveTo>
                  <a:lnTo>
                    <a:pt x="157177" y="2083184"/>
                  </a:lnTo>
                  <a:cubicBezTo>
                    <a:pt x="70371" y="2083184"/>
                    <a:pt x="0" y="2012813"/>
                    <a:pt x="0" y="1926007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96926" y="0"/>
                  </a:lnTo>
                  <a:lnTo>
                    <a:pt x="1496926" y="0"/>
                  </a:lnTo>
                  <a:lnTo>
                    <a:pt x="1496926" y="1926007"/>
                  </a:lnTo>
                  <a:cubicBezTo>
                    <a:pt x="1496926" y="2012813"/>
                    <a:pt x="1426555" y="2083184"/>
                    <a:pt x="1339749" y="2083184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82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691" tIns="104309" rIns="165692" bIns="165691" numCol="1" spcCol="1270" anchor="ctr" anchorCtr="1">
              <a:noAutofit/>
            </a:bodyPr>
            <a:lstStyle/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1.Void solder &gt;30%: 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(1.0%)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Solder ball: 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(2.0%)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O-ring not seal: 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(2.5%)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706472" y="3087608"/>
              <a:ext cx="1496927" cy="1068918"/>
            </a:xfrm>
            <a:custGeom>
              <a:avLst/>
              <a:gdLst>
                <a:gd name="connsiteX0" fmla="*/ 157177 w 1496926"/>
                <a:gd name="connsiteY0" fmla="*/ 0 h 2083184"/>
                <a:gd name="connsiteX1" fmla="*/ 1339749 w 1496926"/>
                <a:gd name="connsiteY1" fmla="*/ 0 h 2083184"/>
                <a:gd name="connsiteX2" fmla="*/ 1496926 w 1496926"/>
                <a:gd name="connsiteY2" fmla="*/ 157177 h 2083184"/>
                <a:gd name="connsiteX3" fmla="*/ 1496926 w 1496926"/>
                <a:gd name="connsiteY3" fmla="*/ 2083184 h 2083184"/>
                <a:gd name="connsiteX4" fmla="*/ 1496926 w 1496926"/>
                <a:gd name="connsiteY4" fmla="*/ 2083184 h 2083184"/>
                <a:gd name="connsiteX5" fmla="*/ 0 w 1496926"/>
                <a:gd name="connsiteY5" fmla="*/ 2083184 h 2083184"/>
                <a:gd name="connsiteX6" fmla="*/ 0 w 1496926"/>
                <a:gd name="connsiteY6" fmla="*/ 2083184 h 2083184"/>
                <a:gd name="connsiteX7" fmla="*/ 0 w 1496926"/>
                <a:gd name="connsiteY7" fmla="*/ 157177 h 2083184"/>
                <a:gd name="connsiteX8" fmla="*/ 157177 w 1496926"/>
                <a:gd name="connsiteY8" fmla="*/ 0 h 208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926" h="2083184">
                  <a:moveTo>
                    <a:pt x="1339749" y="2083184"/>
                  </a:moveTo>
                  <a:lnTo>
                    <a:pt x="157177" y="2083184"/>
                  </a:lnTo>
                  <a:cubicBezTo>
                    <a:pt x="70371" y="2083184"/>
                    <a:pt x="0" y="2012813"/>
                    <a:pt x="0" y="1926007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96926" y="0"/>
                  </a:lnTo>
                  <a:lnTo>
                    <a:pt x="1496926" y="0"/>
                  </a:lnTo>
                  <a:lnTo>
                    <a:pt x="1496926" y="1926007"/>
                  </a:lnTo>
                  <a:cubicBezTo>
                    <a:pt x="1496926" y="2012813"/>
                    <a:pt x="1426555" y="2083184"/>
                    <a:pt x="1339749" y="208318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82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691" tIns="104311" rIns="165692" bIns="165691" numCol="1" spcCol="1270" anchor="ctr" anchorCtr="1">
              <a:noAutofit/>
            </a:bodyPr>
            <a:lstStyle/>
            <a:p>
              <a:pPr algn="ctr" defTabSz="651917" fontAlgn="ctr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1.Void solder &gt;30%: (2.5%)</a:t>
              </a:r>
            </a:p>
            <a:p>
              <a:pPr algn="ctr" defTabSz="651917" fontAlgn="ctr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Solder ball: (2.5%)</a:t>
              </a:r>
            </a:p>
            <a:p>
              <a:pPr algn="ctr" defTabSz="651917" fontAlgn="ctr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O-ring not seal: (2.0%)</a:t>
              </a:r>
            </a:p>
          </p:txBody>
        </p:sp>
        <p:sp>
          <p:nvSpPr>
            <p:cNvPr id="22" name="Freeform 21"/>
            <p:cNvSpPr/>
            <p:nvPr/>
          </p:nvSpPr>
          <p:spPr>
            <a:xfrm>
              <a:off x="4029777" y="3060743"/>
              <a:ext cx="1496926" cy="1068917"/>
            </a:xfrm>
            <a:custGeom>
              <a:avLst/>
              <a:gdLst>
                <a:gd name="connsiteX0" fmla="*/ 157177 w 1496926"/>
                <a:gd name="connsiteY0" fmla="*/ 0 h 2083184"/>
                <a:gd name="connsiteX1" fmla="*/ 1339749 w 1496926"/>
                <a:gd name="connsiteY1" fmla="*/ 0 h 2083184"/>
                <a:gd name="connsiteX2" fmla="*/ 1496926 w 1496926"/>
                <a:gd name="connsiteY2" fmla="*/ 157177 h 2083184"/>
                <a:gd name="connsiteX3" fmla="*/ 1496926 w 1496926"/>
                <a:gd name="connsiteY3" fmla="*/ 2083184 h 2083184"/>
                <a:gd name="connsiteX4" fmla="*/ 1496926 w 1496926"/>
                <a:gd name="connsiteY4" fmla="*/ 2083184 h 2083184"/>
                <a:gd name="connsiteX5" fmla="*/ 0 w 1496926"/>
                <a:gd name="connsiteY5" fmla="*/ 2083184 h 2083184"/>
                <a:gd name="connsiteX6" fmla="*/ 0 w 1496926"/>
                <a:gd name="connsiteY6" fmla="*/ 2083184 h 2083184"/>
                <a:gd name="connsiteX7" fmla="*/ 0 w 1496926"/>
                <a:gd name="connsiteY7" fmla="*/ 157177 h 2083184"/>
                <a:gd name="connsiteX8" fmla="*/ 157177 w 1496926"/>
                <a:gd name="connsiteY8" fmla="*/ 0 h 208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926" h="2083184">
                  <a:moveTo>
                    <a:pt x="1339749" y="2083184"/>
                  </a:moveTo>
                  <a:lnTo>
                    <a:pt x="157177" y="2083184"/>
                  </a:lnTo>
                  <a:cubicBezTo>
                    <a:pt x="70371" y="2083184"/>
                    <a:pt x="0" y="2012813"/>
                    <a:pt x="0" y="1926007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96926" y="0"/>
                  </a:lnTo>
                  <a:lnTo>
                    <a:pt x="1496926" y="0"/>
                  </a:lnTo>
                  <a:lnTo>
                    <a:pt x="1496926" y="1926007"/>
                  </a:lnTo>
                  <a:cubicBezTo>
                    <a:pt x="1496926" y="2012813"/>
                    <a:pt x="1426555" y="2083184"/>
                    <a:pt x="1339749" y="2083184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82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691" tIns="104309" rIns="165691" bIns="165691" numCol="1" spcCol="1270" anchor="ctr" anchorCtr="1">
              <a:noAutofit/>
            </a:bodyPr>
            <a:lstStyle/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1.Void solder &gt;30%: 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(1.0%)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Solder ball: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(1.0%)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O-ring not seal: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(0.0%)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5660340" y="3073435"/>
              <a:ext cx="1496926" cy="1068916"/>
            </a:xfrm>
            <a:custGeom>
              <a:avLst/>
              <a:gdLst>
                <a:gd name="connsiteX0" fmla="*/ 157177 w 1496926"/>
                <a:gd name="connsiteY0" fmla="*/ 0 h 2083184"/>
                <a:gd name="connsiteX1" fmla="*/ 1339749 w 1496926"/>
                <a:gd name="connsiteY1" fmla="*/ 0 h 2083184"/>
                <a:gd name="connsiteX2" fmla="*/ 1496926 w 1496926"/>
                <a:gd name="connsiteY2" fmla="*/ 157177 h 2083184"/>
                <a:gd name="connsiteX3" fmla="*/ 1496926 w 1496926"/>
                <a:gd name="connsiteY3" fmla="*/ 2083184 h 2083184"/>
                <a:gd name="connsiteX4" fmla="*/ 1496926 w 1496926"/>
                <a:gd name="connsiteY4" fmla="*/ 2083184 h 2083184"/>
                <a:gd name="connsiteX5" fmla="*/ 0 w 1496926"/>
                <a:gd name="connsiteY5" fmla="*/ 2083184 h 2083184"/>
                <a:gd name="connsiteX6" fmla="*/ 0 w 1496926"/>
                <a:gd name="connsiteY6" fmla="*/ 2083184 h 2083184"/>
                <a:gd name="connsiteX7" fmla="*/ 0 w 1496926"/>
                <a:gd name="connsiteY7" fmla="*/ 157177 h 2083184"/>
                <a:gd name="connsiteX8" fmla="*/ 157177 w 1496926"/>
                <a:gd name="connsiteY8" fmla="*/ 0 h 208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926" h="2083184">
                  <a:moveTo>
                    <a:pt x="1339749" y="2083184"/>
                  </a:moveTo>
                  <a:lnTo>
                    <a:pt x="157177" y="2083184"/>
                  </a:lnTo>
                  <a:cubicBezTo>
                    <a:pt x="70371" y="2083184"/>
                    <a:pt x="0" y="2012813"/>
                    <a:pt x="0" y="1926007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96926" y="0"/>
                  </a:lnTo>
                  <a:lnTo>
                    <a:pt x="1496926" y="0"/>
                  </a:lnTo>
                  <a:lnTo>
                    <a:pt x="1496926" y="1926007"/>
                  </a:lnTo>
                  <a:cubicBezTo>
                    <a:pt x="1496926" y="2012813"/>
                    <a:pt x="1426555" y="2083184"/>
                    <a:pt x="1339749" y="208318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82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691" tIns="104309" rIns="165691" bIns="165691" numCol="1" spcCol="1270" anchor="ctr" anchorCtr="1">
              <a:noAutofit/>
            </a:bodyPr>
            <a:lstStyle/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1.Void solder &gt;30%: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(1.0%)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Solder ball: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(1.25%)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O-ring not seal: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(0.0%)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7294262" y="3073434"/>
              <a:ext cx="1496926" cy="1068917"/>
            </a:xfrm>
            <a:custGeom>
              <a:avLst/>
              <a:gdLst>
                <a:gd name="connsiteX0" fmla="*/ 157177 w 1496926"/>
                <a:gd name="connsiteY0" fmla="*/ 0 h 2083184"/>
                <a:gd name="connsiteX1" fmla="*/ 1339749 w 1496926"/>
                <a:gd name="connsiteY1" fmla="*/ 0 h 2083184"/>
                <a:gd name="connsiteX2" fmla="*/ 1496926 w 1496926"/>
                <a:gd name="connsiteY2" fmla="*/ 157177 h 2083184"/>
                <a:gd name="connsiteX3" fmla="*/ 1496926 w 1496926"/>
                <a:gd name="connsiteY3" fmla="*/ 2083184 h 2083184"/>
                <a:gd name="connsiteX4" fmla="*/ 1496926 w 1496926"/>
                <a:gd name="connsiteY4" fmla="*/ 2083184 h 2083184"/>
                <a:gd name="connsiteX5" fmla="*/ 0 w 1496926"/>
                <a:gd name="connsiteY5" fmla="*/ 2083184 h 2083184"/>
                <a:gd name="connsiteX6" fmla="*/ 0 w 1496926"/>
                <a:gd name="connsiteY6" fmla="*/ 2083184 h 2083184"/>
                <a:gd name="connsiteX7" fmla="*/ 0 w 1496926"/>
                <a:gd name="connsiteY7" fmla="*/ 157177 h 2083184"/>
                <a:gd name="connsiteX8" fmla="*/ 157177 w 1496926"/>
                <a:gd name="connsiteY8" fmla="*/ 0 h 208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926" h="2083184">
                  <a:moveTo>
                    <a:pt x="1339749" y="2083184"/>
                  </a:moveTo>
                  <a:lnTo>
                    <a:pt x="157177" y="2083184"/>
                  </a:lnTo>
                  <a:cubicBezTo>
                    <a:pt x="70371" y="2083184"/>
                    <a:pt x="0" y="2012813"/>
                    <a:pt x="0" y="1926007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96926" y="0"/>
                  </a:lnTo>
                  <a:lnTo>
                    <a:pt x="1496926" y="0"/>
                  </a:lnTo>
                  <a:lnTo>
                    <a:pt x="1496926" y="1926007"/>
                  </a:lnTo>
                  <a:cubicBezTo>
                    <a:pt x="1496926" y="2012813"/>
                    <a:pt x="1426555" y="2083184"/>
                    <a:pt x="1339749" y="208318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82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691" tIns="104309" rIns="165691" bIns="165691" numCol="1" spcCol="1270" anchor="ctr" anchorCtr="1">
              <a:noAutofit/>
            </a:bodyPr>
            <a:lstStyle/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1.Void solder &gt;30%: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(0.75%)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Solder ball: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(1.25%)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O-ring not seal:</a:t>
              </a:r>
              <a:r>
                <a:rPr lang="en-US" sz="12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(0.0%)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236293" y="4027865"/>
            <a:ext cx="9840747" cy="548640"/>
            <a:chOff x="1266008" y="1870760"/>
            <a:chExt cx="6783925" cy="47051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A9D1EC7-6599-48E3-8489-367C7D7C7170}"/>
                </a:ext>
              </a:extLst>
            </p:cNvPr>
            <p:cNvSpPr/>
            <p:nvPr/>
          </p:nvSpPr>
          <p:spPr>
            <a:xfrm>
              <a:off x="1266008" y="1870760"/>
              <a:ext cx="399596" cy="470511"/>
            </a:xfrm>
            <a:prstGeom prst="ellipse">
              <a:avLst/>
            </a:prstGeom>
            <a:solidFill>
              <a:srgbClr val="FA060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667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A9D1EC7-6599-48E3-8489-367C7D7C7170}"/>
                </a:ext>
              </a:extLst>
            </p:cNvPr>
            <p:cNvSpPr/>
            <p:nvPr/>
          </p:nvSpPr>
          <p:spPr>
            <a:xfrm>
              <a:off x="2862091" y="1870760"/>
              <a:ext cx="399596" cy="47051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667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9D1EC7-6599-48E3-8489-367C7D7C7170}"/>
                </a:ext>
              </a:extLst>
            </p:cNvPr>
            <p:cNvSpPr/>
            <p:nvPr/>
          </p:nvSpPr>
          <p:spPr>
            <a:xfrm>
              <a:off x="4458173" y="1870760"/>
              <a:ext cx="399596" cy="47051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667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A9D1EC7-6599-48E3-8489-367C7D7C7170}"/>
                </a:ext>
              </a:extLst>
            </p:cNvPr>
            <p:cNvSpPr/>
            <p:nvPr/>
          </p:nvSpPr>
          <p:spPr>
            <a:xfrm>
              <a:off x="6054256" y="1870760"/>
              <a:ext cx="399596" cy="4705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667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A9D1EC7-6599-48E3-8489-367C7D7C7170}"/>
                </a:ext>
              </a:extLst>
            </p:cNvPr>
            <p:cNvSpPr/>
            <p:nvPr/>
          </p:nvSpPr>
          <p:spPr>
            <a:xfrm>
              <a:off x="7650337" y="1870760"/>
              <a:ext cx="399596" cy="47051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667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54849" y="4027865"/>
            <a:ext cx="10156102" cy="520224"/>
            <a:chOff x="1284651" y="1863587"/>
            <a:chExt cx="6995077" cy="39016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65F76E-DC21-4A7B-8A1F-47FC4C98E8EA}"/>
                </a:ext>
              </a:extLst>
            </p:cNvPr>
            <p:cNvSpPr txBox="1"/>
            <p:nvPr/>
          </p:nvSpPr>
          <p:spPr>
            <a:xfrm>
              <a:off x="1284651" y="1876678"/>
              <a:ext cx="480403" cy="377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b="1" dirty="0"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vi-VN" sz="266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5765D89-4DF1-4310-A19E-74CA4BC8D3E6}"/>
                </a:ext>
              </a:extLst>
            </p:cNvPr>
            <p:cNvSpPr txBox="1"/>
            <p:nvPr/>
          </p:nvSpPr>
          <p:spPr>
            <a:xfrm>
              <a:off x="2869531" y="1864048"/>
              <a:ext cx="614660" cy="377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b="1" dirty="0"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vi-VN" sz="266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CA756A9-D20F-4CD1-949B-D096242B2B14}"/>
                </a:ext>
              </a:extLst>
            </p:cNvPr>
            <p:cNvSpPr txBox="1"/>
            <p:nvPr/>
          </p:nvSpPr>
          <p:spPr>
            <a:xfrm>
              <a:off x="4442893" y="1863588"/>
              <a:ext cx="614660" cy="377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b="1" dirty="0"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vi-VN" sz="266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481EA13-47FD-4CD1-A31E-94754CE32B39}"/>
                </a:ext>
              </a:extLst>
            </p:cNvPr>
            <p:cNvSpPr txBox="1"/>
            <p:nvPr/>
          </p:nvSpPr>
          <p:spPr>
            <a:xfrm>
              <a:off x="6074402" y="1863587"/>
              <a:ext cx="445181" cy="377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b="1" dirty="0"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vi-VN" sz="266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23FF95-1B26-42F6-AD5F-8A21E4F315AE}"/>
                </a:ext>
              </a:extLst>
            </p:cNvPr>
            <p:cNvSpPr txBox="1"/>
            <p:nvPr/>
          </p:nvSpPr>
          <p:spPr>
            <a:xfrm>
              <a:off x="7665068" y="1876681"/>
              <a:ext cx="614660" cy="377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b="1" dirty="0"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  <a:endParaRPr lang="vi-VN" sz="266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" y="6068581"/>
            <a:ext cx="12027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Summary: </a:t>
            </a:r>
            <a:r>
              <a:rPr lang="en-US" sz="2000" dirty="0">
                <a:sym typeface="Wingdings" panose="05000000000000000000" pitchFamily="2" charset="2"/>
              </a:rPr>
              <a:t>Void Solder &gt;30% and Solder ball unable to improved 100%.Fii RD&amp;ME will keep and monitor this issue.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4648" y="542142"/>
            <a:ext cx="3390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Comparing Reflow Profile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054249"/>
              </p:ext>
            </p:extLst>
          </p:nvPr>
        </p:nvGraphicFramePr>
        <p:xfrm>
          <a:off x="7435574" y="1002254"/>
          <a:ext cx="2108722" cy="3027824"/>
        </p:xfrm>
        <a:graphic>
          <a:graphicData uri="http://schemas.openxmlformats.org/drawingml/2006/table">
            <a:tbl>
              <a:tblPr/>
              <a:tblGrid>
                <a:gridCol w="1186050">
                  <a:extLst>
                    <a:ext uri="{9D8B030D-6E8A-4147-A177-3AD203B41FA5}">
                      <a16:colId xmlns:a16="http://schemas.microsoft.com/office/drawing/2014/main" val="3405736210"/>
                    </a:ext>
                  </a:extLst>
                </a:gridCol>
                <a:gridCol w="922672">
                  <a:extLst>
                    <a:ext uri="{9D8B030D-6E8A-4147-A177-3AD203B41FA5}">
                      <a16:colId xmlns:a16="http://schemas.microsoft.com/office/drawing/2014/main" val="4246339853"/>
                    </a:ext>
                  </a:extLst>
                </a:gridCol>
              </a:tblGrid>
              <a:tr h="267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feature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065179"/>
                  </a:ext>
                </a:extLst>
              </a:tr>
              <a:tr h="3767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Ramp-up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0.88~0.92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06796"/>
                  </a:ext>
                </a:extLst>
              </a:tr>
              <a:tr h="3767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Preheat Time (150-180°C)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94~99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733298"/>
                  </a:ext>
                </a:extLst>
              </a:tr>
              <a:tr h="553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Soldering time (TL&gt;217°C)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82~87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8972258"/>
                  </a:ext>
                </a:extLst>
              </a:tr>
              <a:tr h="5163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245.0~ 246.3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130885"/>
                  </a:ext>
                </a:extLst>
              </a:tr>
              <a:tr h="5603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within 5°C of actual 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26~28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6452080"/>
                  </a:ext>
                </a:extLst>
              </a:tr>
              <a:tr h="3767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Ramp-down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-0.91 ~ -0.82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377565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957517"/>
              </p:ext>
            </p:extLst>
          </p:nvPr>
        </p:nvGraphicFramePr>
        <p:xfrm>
          <a:off x="9682276" y="1018036"/>
          <a:ext cx="2149439" cy="3000855"/>
        </p:xfrm>
        <a:graphic>
          <a:graphicData uri="http://schemas.openxmlformats.org/drawingml/2006/table">
            <a:tbl>
              <a:tblPr/>
              <a:tblGrid>
                <a:gridCol w="1294971">
                  <a:extLst>
                    <a:ext uri="{9D8B030D-6E8A-4147-A177-3AD203B41FA5}">
                      <a16:colId xmlns:a16="http://schemas.microsoft.com/office/drawing/2014/main" val="1702692576"/>
                    </a:ext>
                  </a:extLst>
                </a:gridCol>
                <a:gridCol w="854468">
                  <a:extLst>
                    <a:ext uri="{9D8B030D-6E8A-4147-A177-3AD203B41FA5}">
                      <a16:colId xmlns:a16="http://schemas.microsoft.com/office/drawing/2014/main" val="649794964"/>
                    </a:ext>
                  </a:extLst>
                </a:gridCol>
              </a:tblGrid>
              <a:tr h="2617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feature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221744"/>
                  </a:ext>
                </a:extLst>
              </a:tr>
              <a:tr h="3742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Ramp-up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0.80~0.89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013274"/>
                  </a:ext>
                </a:extLst>
              </a:tr>
              <a:tr h="3742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Preheat Time (150-180°C)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90~96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698444"/>
                  </a:ext>
                </a:extLst>
              </a:tr>
              <a:tr h="556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Soldering time (TL&gt;217°C)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71~76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432998"/>
                  </a:ext>
                </a:extLst>
              </a:tr>
              <a:tr h="5003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245.1~ 247.8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119203"/>
                  </a:ext>
                </a:extLst>
              </a:tr>
              <a:tr h="556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within 5°C of actual 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26~29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702716"/>
                  </a:ext>
                </a:extLst>
              </a:tr>
              <a:tr h="3742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Ramp-down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-1.15 ~ -0.92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531237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111780"/>
              </p:ext>
            </p:extLst>
          </p:nvPr>
        </p:nvGraphicFramePr>
        <p:xfrm>
          <a:off x="2695132" y="1023271"/>
          <a:ext cx="2210760" cy="3037032"/>
        </p:xfrm>
        <a:graphic>
          <a:graphicData uri="http://schemas.openxmlformats.org/drawingml/2006/table">
            <a:tbl>
              <a:tblPr/>
              <a:tblGrid>
                <a:gridCol w="1331915">
                  <a:extLst>
                    <a:ext uri="{9D8B030D-6E8A-4147-A177-3AD203B41FA5}">
                      <a16:colId xmlns:a16="http://schemas.microsoft.com/office/drawing/2014/main" val="376392030"/>
                    </a:ext>
                  </a:extLst>
                </a:gridCol>
                <a:gridCol w="878845">
                  <a:extLst>
                    <a:ext uri="{9D8B030D-6E8A-4147-A177-3AD203B41FA5}">
                      <a16:colId xmlns:a16="http://schemas.microsoft.com/office/drawing/2014/main" val="3083332144"/>
                    </a:ext>
                  </a:extLst>
                </a:gridCol>
              </a:tblGrid>
              <a:tr h="2787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feature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846091"/>
                  </a:ext>
                </a:extLst>
              </a:tr>
              <a:tr h="369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Ramp-up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1.00~1.02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681683"/>
                  </a:ext>
                </a:extLst>
              </a:tr>
              <a:tr h="369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Preheat Time (150-180°C)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78~84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796744"/>
                  </a:ext>
                </a:extLst>
              </a:tr>
              <a:tr h="5490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Soldering time (TL&gt;217°C)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70~80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46511"/>
                  </a:ext>
                </a:extLst>
              </a:tr>
              <a:tr h="5375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245.0~ 245.3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718154"/>
                  </a:ext>
                </a:extLst>
              </a:tr>
              <a:tr h="5490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within 5°C of actual 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27~29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674539"/>
                  </a:ext>
                </a:extLst>
              </a:tr>
              <a:tr h="369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Ramp-down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-1.13 ~ -0.91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85382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791732"/>
              </p:ext>
            </p:extLst>
          </p:nvPr>
        </p:nvGraphicFramePr>
        <p:xfrm>
          <a:off x="450792" y="1018037"/>
          <a:ext cx="2118985" cy="3036287"/>
        </p:xfrm>
        <a:graphic>
          <a:graphicData uri="http://schemas.openxmlformats.org/drawingml/2006/table">
            <a:tbl>
              <a:tblPr/>
              <a:tblGrid>
                <a:gridCol w="1339146">
                  <a:extLst>
                    <a:ext uri="{9D8B030D-6E8A-4147-A177-3AD203B41FA5}">
                      <a16:colId xmlns:a16="http://schemas.microsoft.com/office/drawing/2014/main" val="302775857"/>
                    </a:ext>
                  </a:extLst>
                </a:gridCol>
                <a:gridCol w="779839">
                  <a:extLst>
                    <a:ext uri="{9D8B030D-6E8A-4147-A177-3AD203B41FA5}">
                      <a16:colId xmlns:a16="http://schemas.microsoft.com/office/drawing/2014/main" val="2657134354"/>
                    </a:ext>
                  </a:extLst>
                </a:gridCol>
              </a:tblGrid>
              <a:tr h="2678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feature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799915"/>
                  </a:ext>
                </a:extLst>
              </a:tr>
              <a:tr h="376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Ramp-up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1.46~1.49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6774518"/>
                  </a:ext>
                </a:extLst>
              </a:tr>
              <a:tr h="376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Preheat Time (150-180°C)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76~78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563268"/>
                  </a:ext>
                </a:extLst>
              </a:tr>
              <a:tr h="560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Soldering time (TL&gt;217°C)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52~54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477181"/>
                  </a:ext>
                </a:extLst>
              </a:tr>
              <a:tr h="5165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240.5~ 242.9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083630"/>
                  </a:ext>
                </a:extLst>
              </a:tr>
              <a:tr h="560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within 5°C of actual 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25~27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86267"/>
                  </a:ext>
                </a:extLst>
              </a:tr>
              <a:tr h="376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Ramp-down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-1.38 ~ -1.32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477548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120850"/>
              </p:ext>
            </p:extLst>
          </p:nvPr>
        </p:nvGraphicFramePr>
        <p:xfrm>
          <a:off x="5094146" y="1002049"/>
          <a:ext cx="2153173" cy="3037032"/>
        </p:xfrm>
        <a:graphic>
          <a:graphicData uri="http://schemas.openxmlformats.org/drawingml/2006/table">
            <a:tbl>
              <a:tblPr/>
              <a:tblGrid>
                <a:gridCol w="1297220">
                  <a:extLst>
                    <a:ext uri="{9D8B030D-6E8A-4147-A177-3AD203B41FA5}">
                      <a16:colId xmlns:a16="http://schemas.microsoft.com/office/drawing/2014/main" val="376392030"/>
                    </a:ext>
                  </a:extLst>
                </a:gridCol>
                <a:gridCol w="855953">
                  <a:extLst>
                    <a:ext uri="{9D8B030D-6E8A-4147-A177-3AD203B41FA5}">
                      <a16:colId xmlns:a16="http://schemas.microsoft.com/office/drawing/2014/main" val="3083332144"/>
                    </a:ext>
                  </a:extLst>
                </a:gridCol>
              </a:tblGrid>
              <a:tr h="2787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feature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846091"/>
                  </a:ext>
                </a:extLst>
              </a:tr>
              <a:tr h="369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Ramp-up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1.00~1.02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681683"/>
                  </a:ext>
                </a:extLst>
              </a:tr>
              <a:tr h="369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Preheat Time (150-180°C)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78~84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796744"/>
                  </a:ext>
                </a:extLst>
              </a:tr>
              <a:tr h="5490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Soldering time (TL&gt;217°C)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70~80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46511"/>
                  </a:ext>
                </a:extLst>
              </a:tr>
              <a:tr h="5375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245.0~ 245.3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718154"/>
                  </a:ext>
                </a:extLst>
              </a:tr>
              <a:tr h="5490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within 5°C of actual peak temperature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27~29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674539"/>
                  </a:ext>
                </a:extLst>
              </a:tr>
              <a:tr h="369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Ramp-down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-1.13 ~ -0.91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8538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 rot="20570511">
            <a:off x="3063457" y="5569500"/>
            <a:ext cx="1103187" cy="261610"/>
          </a:xfrm>
          <a:prstGeom prst="rect">
            <a:avLst/>
          </a:prstGeom>
          <a:solidFill>
            <a:srgbClr val="66CCFF"/>
          </a:solidFill>
          <a:ln>
            <a:solidFill>
              <a:srgbClr val="FF0000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Stencil 0.09 mm</a:t>
            </a:r>
          </a:p>
        </p:txBody>
      </p:sp>
      <p:sp>
        <p:nvSpPr>
          <p:cNvPr id="31" name="TextBox 30"/>
          <p:cNvSpPr txBox="1"/>
          <p:nvPr/>
        </p:nvSpPr>
        <p:spPr>
          <a:xfrm rot="20570511">
            <a:off x="5464001" y="5574148"/>
            <a:ext cx="1103187" cy="261610"/>
          </a:xfrm>
          <a:prstGeom prst="rect">
            <a:avLst/>
          </a:prstGeom>
          <a:solidFill>
            <a:srgbClr val="66CCFF"/>
          </a:solidFill>
          <a:ln>
            <a:solidFill>
              <a:srgbClr val="FF0000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</a:rPr>
              <a:t>Stencil 0.10 mm</a:t>
            </a:r>
          </a:p>
        </p:txBody>
      </p:sp>
      <p:sp>
        <p:nvSpPr>
          <p:cNvPr id="33" name="TextBox 32"/>
          <p:cNvSpPr txBox="1"/>
          <p:nvPr/>
        </p:nvSpPr>
        <p:spPr>
          <a:xfrm rot="20570511">
            <a:off x="7644542" y="5498228"/>
            <a:ext cx="1103187" cy="261610"/>
          </a:xfrm>
          <a:prstGeom prst="rect">
            <a:avLst/>
          </a:prstGeom>
          <a:solidFill>
            <a:srgbClr val="66CCFF"/>
          </a:solidFill>
          <a:ln>
            <a:solidFill>
              <a:srgbClr val="FF0000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</a:rPr>
              <a:t>Stencil 0.10 mm</a:t>
            </a:r>
          </a:p>
        </p:txBody>
      </p:sp>
      <p:sp>
        <p:nvSpPr>
          <p:cNvPr id="37" name="TextBox 36"/>
          <p:cNvSpPr txBox="1"/>
          <p:nvPr/>
        </p:nvSpPr>
        <p:spPr>
          <a:xfrm rot="20570511">
            <a:off x="9874430" y="5498229"/>
            <a:ext cx="1103187" cy="261610"/>
          </a:xfrm>
          <a:prstGeom prst="rect">
            <a:avLst/>
          </a:prstGeom>
          <a:solidFill>
            <a:srgbClr val="66CCFF"/>
          </a:solidFill>
          <a:ln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</a:rPr>
              <a:t>Stencil 0.10 mm</a:t>
            </a:r>
          </a:p>
        </p:txBody>
      </p:sp>
      <p:sp>
        <p:nvSpPr>
          <p:cNvPr id="38" name="TextBox 37"/>
          <p:cNvSpPr txBox="1"/>
          <p:nvPr/>
        </p:nvSpPr>
        <p:spPr>
          <a:xfrm rot="20570511">
            <a:off x="699255" y="5553664"/>
            <a:ext cx="1125629" cy="261610"/>
          </a:xfrm>
          <a:prstGeom prst="rect">
            <a:avLst/>
          </a:prstGeom>
          <a:solidFill>
            <a:srgbClr val="66CCFF"/>
          </a:solidFill>
          <a:ln>
            <a:solidFill>
              <a:srgbClr val="FF0000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The first optimal</a:t>
            </a:r>
          </a:p>
        </p:txBody>
      </p:sp>
    </p:spTree>
    <p:extLst>
      <p:ext uri="{BB962C8B-B14F-4D97-AF65-F5344CB8AC3E}">
        <p14:creationId xmlns:p14="http://schemas.microsoft.com/office/powerpoint/2010/main" val="997611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4648" y="542142"/>
            <a:ext cx="2911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2.Reflow Profile optimal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406639" y="3204608"/>
            <a:ext cx="226089" cy="590152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14553"/>
            <a:ext cx="7379206" cy="4982587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9210674" y="4578214"/>
          <a:ext cx="1419225" cy="1197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10674" y="4578214"/>
                        <a:ext cx="1419225" cy="1197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0584" y="6068581"/>
            <a:ext cx="12091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Summary: </a:t>
            </a:r>
            <a:r>
              <a:rPr lang="en-US" sz="2000" dirty="0">
                <a:sym typeface="Wingdings" panose="05000000000000000000" pitchFamily="2" charset="2"/>
              </a:rPr>
              <a:t>Void Solder &gt; 30% unable to improved 100%. </a:t>
            </a:r>
            <a:r>
              <a:rPr lang="en-US" sz="2000" dirty="0" err="1">
                <a:sym typeface="Wingdings" panose="05000000000000000000" pitchFamily="2" charset="2"/>
              </a:rPr>
              <a:t>Fii</a:t>
            </a:r>
            <a:r>
              <a:rPr lang="en-US" sz="2000" dirty="0">
                <a:sym typeface="Wingdings" panose="05000000000000000000" pitchFamily="2" charset="2"/>
              </a:rPr>
              <a:t> RD&amp;ME will keep and monitor this issue.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7660161" y="2421876"/>
          <a:ext cx="4318478" cy="1866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333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822978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751646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267521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3909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 (100pcs)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250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2504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0.75%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2818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3370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52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5AA2E6F-3948-B747-AA35-18F5C8D40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Next plan: Optimal #06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4C85E1A-C626-B945-BE52-92B0025F8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1AEC338-3F64-9540-9739-EF1D76901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808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46" y="1064634"/>
            <a:ext cx="7302306" cy="4824412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7388352" y="3305961"/>
            <a:ext cx="176136" cy="72654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9153524" y="4691573"/>
          <a:ext cx="1419226" cy="1197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53524" y="4691573"/>
                        <a:ext cx="1419226" cy="1197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0584" y="6068581"/>
            <a:ext cx="12091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Summary: </a:t>
            </a:r>
            <a:r>
              <a:rPr lang="en-US" sz="2000" dirty="0">
                <a:sym typeface="Wingdings" panose="05000000000000000000" pitchFamily="2" charset="2"/>
              </a:rPr>
              <a:t>Void Solder &gt; 30% unable to improved 100%. </a:t>
            </a:r>
            <a:r>
              <a:rPr lang="en-US" sz="2000" dirty="0" err="1">
                <a:sym typeface="Wingdings" panose="05000000000000000000" pitchFamily="2" charset="2"/>
              </a:rPr>
              <a:t>Fii</a:t>
            </a:r>
            <a:r>
              <a:rPr lang="en-US" sz="2000" dirty="0">
                <a:sym typeface="Wingdings" panose="05000000000000000000" pitchFamily="2" charset="2"/>
              </a:rPr>
              <a:t> RD&amp;ME will keep and monitor this issue.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7617638" y="2735146"/>
          <a:ext cx="4370145" cy="1622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99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832824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760639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282686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3909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 (100pcs)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250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2504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1.88%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2818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3370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14648" y="542142"/>
            <a:ext cx="2911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2.Reflow Profile optimal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3574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42263</TotalTime>
  <Words>648</Words>
  <Application>Microsoft Macintosh PowerPoint</Application>
  <PresentationFormat>寬螢幕</PresentationFormat>
  <Paragraphs>156</Paragraphs>
  <Slides>6</Slides>
  <Notes>3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1_Office 佈景主題</vt:lpstr>
      <vt:lpstr>Acrobat Document</vt:lpstr>
      <vt:lpstr>PowerPoint 簡報</vt:lpstr>
      <vt:lpstr>PowerPoint 簡報</vt:lpstr>
      <vt:lpstr>PowerPoint 簡報</vt:lpstr>
      <vt:lpstr>PowerPoint 簡報</vt:lpstr>
      <vt:lpstr>Next plan: Optimal #06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Microsoft Office 使用者</cp:lastModifiedBy>
  <cp:revision>5628</cp:revision>
  <dcterms:created xsi:type="dcterms:W3CDTF">2020-08-07T01:32:39Z</dcterms:created>
  <dcterms:modified xsi:type="dcterms:W3CDTF">2022-01-26T11:21:06Z</dcterms:modified>
</cp:coreProperties>
</file>